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sldIdLst>
    <p:sldId id="278" r:id="rId3"/>
    <p:sldId id="315" r:id="rId4"/>
    <p:sldId id="319" r:id="rId5"/>
    <p:sldId id="316" r:id="rId6"/>
    <p:sldId id="318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6"/>
    <p:restoredTop sz="94621"/>
  </p:normalViewPr>
  <p:slideViewPr>
    <p:cSldViewPr snapToGrid="0">
      <p:cViewPr varScale="1">
        <p:scale>
          <a:sx n="108" d="100"/>
          <a:sy n="108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7C0F6AA-53AA-3284-D231-0C21423284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01E45A6-2073-5205-2F5F-6354046B70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25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FF828E2-4558-A436-A288-D712DC5A24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394" y="5073661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5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A41B376-E6B6-6BD6-83E8-C6EC11BA89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394" y="5073661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899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2 редактируемая обтрав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A41B376-E6B6-6BD6-83E8-C6EC11BA89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394" y="5073661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206E71-88B3-5800-919F-7BB9F1BF44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8029" y="296883"/>
            <a:ext cx="6305550" cy="65611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0493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FF828E2-4558-A436-A288-D712DC5A24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105" y="761306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380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CF32EFA-FE78-2F70-3DDA-B97E58F123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105" y="761306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BC75EB-606B-93D7-4963-98BC2635F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4550" y="1211283"/>
            <a:ext cx="7089775" cy="56467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97028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2947E7F-0576-08E6-9B63-7EA8336419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104" y="761306"/>
            <a:ext cx="5477615" cy="2296854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7C5A78-B251-D521-6E26-171EBEC93C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34177" y="3058160"/>
            <a:ext cx="4557823" cy="379984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5936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Шмуцтитул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E12489D-C7FF-21FE-B0E1-859C32AE23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2223" y="3115733"/>
            <a:ext cx="4176030" cy="368582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60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80B15CC-7E57-E61D-91D5-D69DA2B05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104" y="761306"/>
            <a:ext cx="5477615" cy="2296854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948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Обложка">
    <p:bg>
      <p:bgPr>
        <a:solidFill>
          <a:srgbClr val="0028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28C7CD1-26A5-4B75-0A12-32F8465CF5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105" y="4588239"/>
            <a:ext cx="5275814" cy="1293272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5923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4131909" cy="117475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2F409F6-30C8-642D-D202-14389DDC91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846" y="2076801"/>
            <a:ext cx="4131909" cy="4406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350">
                <a:solidFill>
                  <a:srgbClr val="00AA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68F2E25-EAE4-4DF1-C11F-E2C55A868C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02" y="2539643"/>
            <a:ext cx="338843" cy="158401"/>
          </a:xfrm>
        </p:spPr>
        <p:txBody>
          <a:bodyPr>
            <a:noAutofit/>
          </a:bodyPr>
          <a:lstStyle>
            <a:lvl1pPr>
              <a:lnSpc>
                <a:spcPts val="8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/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5767CDB-BA1E-9A18-D1BD-998B205347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45" y="2471558"/>
            <a:ext cx="4131909" cy="13775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AB01312-AD6B-C51E-BB4D-77EC57FC45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846" y="3936773"/>
            <a:ext cx="4131909" cy="4406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350">
                <a:solidFill>
                  <a:srgbClr val="00AA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17948D9-272F-574A-00BE-E237F37E22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02" y="4399615"/>
            <a:ext cx="338843" cy="158401"/>
          </a:xfrm>
        </p:spPr>
        <p:txBody>
          <a:bodyPr>
            <a:noAutofit/>
          </a:bodyPr>
          <a:lstStyle>
            <a:lvl1pPr>
              <a:lnSpc>
                <a:spcPts val="8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/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BBC4AE-139F-D14C-E43C-383BDF702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46" y="4331530"/>
            <a:ext cx="4131908" cy="13775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704341E0-FF54-7C0E-F037-00D1626165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chemeClr val="bg1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6E2E2E3-6B5D-6332-1CDD-702E9209F2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39D7F9D-E83F-54DC-3DA7-F0C04389D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82938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4131909" cy="151966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BBC4AE-139F-D14C-E43C-383BDF702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55" y="5236130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425D8B54-6DB4-5E33-A19D-CAE5D6AC24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8319" y="5236130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20048FCE-D71E-13F0-B027-6226C4B3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3486" y="4611788"/>
            <a:ext cx="2178932" cy="65551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8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&gt;##%</a:t>
            </a:r>
            <a:endParaRPr lang="en-RU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76C48AA7-86E1-7556-5571-FA8EC13526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5740" y="4611788"/>
            <a:ext cx="2178932" cy="65551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800">
                <a:solidFill>
                  <a:srgbClr val="002882"/>
                </a:solidFill>
              </a:defRPr>
            </a:lvl1pPr>
          </a:lstStyle>
          <a:p>
            <a:pPr lvl="0"/>
            <a:r>
              <a:rPr lang="en-RU" dirty="0"/>
              <a:t>#####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D53586E-189E-C856-CB07-E294C1F9C1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rgbClr val="002882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AEB978-8ACD-213C-0D3B-FEB496F34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1E03A09-253A-AFE9-39AA-E446A39BDD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8836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2 редактируемые фон и обтрав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EF3C6-19FB-6A65-CF61-678758AFEB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3700" y="1619250"/>
            <a:ext cx="4114800" cy="41624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0F0C6BA-0839-3B28-7D54-2B54FA5FE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476250"/>
            <a:ext cx="5010150" cy="66294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01E45A6-2073-5205-2F5F-6354046B70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7C0F6AA-53AA-3284-D231-0C21423284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688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5192296" cy="802121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BBC4AE-139F-D14C-E43C-383BDF702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7237" y="5172896"/>
            <a:ext cx="2389909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DFE38A4-72FF-319C-EEAC-4E4D3A0F82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DA8E94D-162A-3E78-048D-66CA853DE7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7146" y="5172896"/>
            <a:ext cx="2767927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5185232-2A66-9063-7F89-6FB2E01AB9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6928" y="5172896"/>
            <a:ext cx="2767926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BE3BAB-F879-87EA-F338-D0659003413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5800" y="1735282"/>
            <a:ext cx="5070475" cy="3397827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38EAA77-E682-66C8-E8EB-70074844EB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31973" y="1735282"/>
            <a:ext cx="5070475" cy="3397827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81A7E24-FC6C-7BBA-6BBF-1C81B7735C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rgbClr val="002882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C0AE311-7871-8DB0-39D3-300C622EA7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1987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4131909" cy="151966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BBC4AE-139F-D14C-E43C-383BDF702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138" y="4409239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D53586E-189E-C856-CB07-E294C1F9C1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rgbClr val="002882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9360F18-6C35-6BFC-8A54-3B843F4A94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17858" y="4409239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FEEF0AA-24BA-8EE3-EA53-C9253EE8BD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2818" y="4419198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0F6897B-E1CD-671C-89D8-C7EC88AC5B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27778" y="4409239"/>
            <a:ext cx="2145963" cy="6555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BA6891-5CBA-C930-39D6-A744C9A65E5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5137" y="2357439"/>
            <a:ext cx="2146037" cy="1950402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28B50FCC-1837-C6A9-1584-AFA5341833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17857" y="2357439"/>
            <a:ext cx="2146037" cy="1950402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4A2E5EEC-74C6-423D-87AD-2FAA6253E8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2817" y="2357439"/>
            <a:ext cx="2146037" cy="1950402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926CF14-3CA6-92C0-18C6-1EA24EF94DD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307457" y="2357439"/>
            <a:ext cx="2146037" cy="1950402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8EDED335-5E67-B041-D260-035EF7EF4E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AE4E9D7-ECF4-F579-D6EF-49D8F1F719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05474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4131909" cy="117475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5767CDB-BA1E-9A18-D1BD-998B205347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6629" y="1371600"/>
            <a:ext cx="4236720" cy="22352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AAFF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704341E0-FF54-7C0E-F037-00D1626165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rgbClr val="002882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5385DBAC-554F-B6AF-8386-48430118EE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629" y="1524000"/>
            <a:ext cx="4236720" cy="44704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837540-A064-C266-CB90-7E6FBDDC10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92800" y="1371600"/>
            <a:ext cx="434975" cy="43497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r>
              <a:rPr lang="en-RU" sz="900" dirty="0"/>
              <a:t>Icon</a:t>
            </a:r>
            <a:endParaRPr lang="en-RU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7E576B6-1952-AAD9-8AE2-5734AB5CB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629" y="2103120"/>
            <a:ext cx="4236720" cy="22352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AAFF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7B02AC3-7B3F-9914-E9FF-1824E5F47D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629" y="2255520"/>
            <a:ext cx="4236720" cy="61976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7FC0D07-53C1-D54A-C954-5F33E4FE9F6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92800" y="2103120"/>
            <a:ext cx="434975" cy="43497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r>
              <a:rPr lang="en-RU" sz="900" dirty="0"/>
              <a:t>Icon</a:t>
            </a:r>
            <a:endParaRPr lang="en-RU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5BE184A-3941-A429-3AC7-9683D92AD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629" y="2997200"/>
            <a:ext cx="4236720" cy="22352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AAFF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02C2A6-8BE4-1BD7-D4A8-2511BCA9621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629" y="3149600"/>
            <a:ext cx="4236720" cy="44704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E19C07AD-A018-F427-430B-3FC78EDCA0D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92800" y="2997200"/>
            <a:ext cx="434975" cy="43497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r>
              <a:rPr lang="en-RU" sz="900" dirty="0"/>
              <a:t>Icon</a:t>
            </a:r>
            <a:endParaRPr lang="en-RU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206B8E0-6EFE-01DB-60B6-DCF3E2A761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6629" y="3728720"/>
            <a:ext cx="4236720" cy="22352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AAFF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A122F7E-6CE7-A4F4-4FEB-A5000D47714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36629" y="3881120"/>
            <a:ext cx="4236720" cy="44704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61CB07D-C646-C246-D938-54AE04774AA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892800" y="3728720"/>
            <a:ext cx="434975" cy="43497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r>
              <a:rPr lang="en-RU" sz="900" dirty="0"/>
              <a:t>Icon</a:t>
            </a:r>
            <a:endParaRPr lang="en-RU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4B73C42-DAFB-462C-BE07-D0302C0F77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36629" y="4460240"/>
            <a:ext cx="4236720" cy="22352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AAFF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0E34C08D-A4FC-606D-4ABB-5A129C489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36629" y="4612640"/>
            <a:ext cx="4236720" cy="44704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D7027858-EC48-C6B5-A382-16BF101A36E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892800" y="4460240"/>
            <a:ext cx="434975" cy="43497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r>
              <a:rPr lang="en-RU" sz="900" dirty="0"/>
              <a:t>Icon</a:t>
            </a:r>
            <a:endParaRPr lang="en-RU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666779-2577-AA75-1A33-A920C7C4B5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EE798B8-433B-9AE9-7152-297EF01EF0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00539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Внутренние слайды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5323EA-1DF4-BDF9-07BB-CA561184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268" y="631824"/>
            <a:ext cx="8518772" cy="655516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500"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DD064A4-E524-94A2-9C17-97D6CC08E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455" y="6343305"/>
            <a:ext cx="338843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D53586E-189E-C856-CB07-E294C1F9C1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11113" y="6026019"/>
            <a:ext cx="989837" cy="388531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50" baseline="0">
                <a:solidFill>
                  <a:srgbClr val="002882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ru-RU" dirty="0"/>
              <a:t>ВОЗМОЖНОСТИ</a:t>
            </a:r>
          </a:p>
          <a:p>
            <a:pPr lvl="0"/>
            <a:r>
              <a:rPr lang="ru-RU" dirty="0"/>
              <a:t>ТВОЕГО</a:t>
            </a:r>
          </a:p>
          <a:p>
            <a:pPr lvl="0"/>
            <a:r>
              <a:rPr lang="ru-RU" dirty="0"/>
              <a:t>БУДУШЕГО</a:t>
            </a:r>
            <a:endParaRPr lang="en-RU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B3EAD01-51CE-43A7-22B6-608FC86702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2455" y="906144"/>
            <a:ext cx="4970905" cy="39187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0" b="0" i="0" spc="-800" baseline="0">
                <a:solidFill>
                  <a:srgbClr val="AF01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/>
              <a:t>##</a:t>
            </a:r>
            <a:endParaRPr lang="en-RU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B15A8A8-8183-6211-6D52-98C3063D48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63415" y="906144"/>
            <a:ext cx="6304530" cy="39187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0" b="0" i="0" spc="-800" baseline="0">
                <a:solidFill>
                  <a:srgbClr val="AF01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/>
              <a:t>###</a:t>
            </a:r>
            <a:endParaRPr lang="en-RU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9A7C599F-8593-DE40-4BFD-6D26CFAB87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11113" y="6367047"/>
            <a:ext cx="989837" cy="194266"/>
          </a:xfrm>
        </p:spPr>
        <p:txBody>
          <a:bodyPr>
            <a:noAutofit/>
          </a:bodyPr>
          <a:lstStyle>
            <a:lvl1pPr>
              <a:lnSpc>
                <a:spcPts val="940"/>
              </a:lnSpc>
              <a:spcBef>
                <a:spcPts val="0"/>
              </a:spcBef>
              <a:defRPr sz="700" b="0" i="0" spc="0" baseline="0">
                <a:solidFill>
                  <a:srgbClr val="00AAFF"/>
                </a:solidFill>
                <a:latin typeface="VTB Group UI Medium" panose="020B0503040504020204" pitchFamily="34" charset="77"/>
              </a:defRPr>
            </a:lvl1pPr>
          </a:lstStyle>
          <a:p>
            <a:pPr lvl="0"/>
            <a:r>
              <a:rPr lang="en-US" dirty="0" err="1"/>
              <a:t>vtbcareer.com</a:t>
            </a:r>
            <a:endParaRPr lang="en-RU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D09EDAD-02C2-45BB-9A4C-29DC3A24DD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27" y="6343305"/>
            <a:ext cx="4804545" cy="197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BBC4AE-139F-D14C-E43C-383BDF702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295" y="4553864"/>
            <a:ext cx="3940409" cy="13073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B300ABA-9F3A-3D69-9E30-6CE2B7C5B0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46295" y="4553864"/>
            <a:ext cx="3940409" cy="13073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78089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lnSpc>
                <a:spcPct val="90000"/>
              </a:lnSpc>
              <a:defRPr sz="4400">
                <a:latin typeface="Muller Medium"/>
                <a:ea typeface="Muller Medium"/>
                <a:cs typeface="Muller Medium"/>
                <a:sym typeface="Muller Medium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3341" y="6401118"/>
            <a:ext cx="270460" cy="27559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Muller Regular"/>
                <a:ea typeface="Muller Regular"/>
                <a:cs typeface="Muller Regular"/>
                <a:sym typeface="Muller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5997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6677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562100" y="-19050"/>
            <a:ext cx="9067800" cy="60483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71888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60256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idx="13"/>
          </p:nvPr>
        </p:nvSpPr>
        <p:spPr>
          <a:xfrm>
            <a:off x="3975100" y="552450"/>
            <a:ext cx="8629651" cy="5753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27728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4009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EC54FA77-5675-FB74-76F6-58694474D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F611B54-6ACF-EE27-16B4-0D40159318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43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78931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16956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20214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7840670" y="3517900"/>
            <a:ext cx="4198339" cy="28003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7645400" y="565150"/>
            <a:ext cx="4165600" cy="2777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idx="15"/>
          </p:nvPr>
        </p:nvSpPr>
        <p:spPr>
          <a:xfrm>
            <a:off x="-152400" y="565150"/>
            <a:ext cx="8601075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6966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193800" y="3008888"/>
            <a:ext cx="9810750" cy="4719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25816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8132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19502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00841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3"/>
            <a:ext cx="9144000" cy="23876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914400">
              <a:lnSpc>
                <a:spcPct val="90000"/>
              </a:lnSpc>
              <a:defRPr sz="6000">
                <a:latin typeface="Muller Medium"/>
                <a:ea typeface="Muller Medium"/>
                <a:cs typeface="Muller Medium"/>
                <a:sym typeface="Muller Medium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latin typeface="Muller Regular"/>
                <a:ea typeface="Muller Regular"/>
                <a:cs typeface="Muller Regular"/>
                <a:sym typeface="Muller Regular"/>
              </a:defRPr>
            </a:lvl1pPr>
            <a:lvl2pPr marL="0" indent="22860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latin typeface="Muller Regular"/>
                <a:ea typeface="Muller Regular"/>
                <a:cs typeface="Muller Regular"/>
                <a:sym typeface="Muller Regular"/>
              </a:defRPr>
            </a:lvl2pPr>
            <a:lvl3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latin typeface="Muller Regular"/>
                <a:ea typeface="Muller Regular"/>
                <a:cs typeface="Muller Regular"/>
                <a:sym typeface="Muller Regular"/>
              </a:defRPr>
            </a:lvl3pPr>
            <a:lvl4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latin typeface="Muller Regular"/>
                <a:ea typeface="Muller Regular"/>
                <a:cs typeface="Muller Regular"/>
                <a:sym typeface="Muller Regular"/>
              </a:defRPr>
            </a:lvl4pPr>
            <a:lvl5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latin typeface="Muller Regular"/>
                <a:ea typeface="Muller Regular"/>
                <a:cs typeface="Muller Regular"/>
                <a:sym typeface="Muller Regula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981585" y="6354249"/>
            <a:ext cx="372216" cy="36933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Muller Regular"/>
                <a:ea typeface="Muller Regular"/>
                <a:cs typeface="Muller Regular"/>
                <a:sym typeface="Muller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33963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lnSpc>
                <a:spcPct val="90000"/>
              </a:lnSpc>
              <a:defRPr sz="4400">
                <a:latin typeface="Muller Medium"/>
                <a:ea typeface="Muller Medium"/>
                <a:cs typeface="Muller Medium"/>
                <a:sym typeface="Muller Medium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2800">
                <a:latin typeface="Muller Regular"/>
                <a:ea typeface="Muller Regular"/>
                <a:cs typeface="Muller Regular"/>
                <a:sym typeface="Muller Regula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981585" y="6354249"/>
            <a:ext cx="372216" cy="36933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Muller Regular"/>
                <a:ea typeface="Muller Regular"/>
                <a:cs typeface="Muller Regular"/>
                <a:sym typeface="Muller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86549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редактируемый фон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EC54FA77-5675-FB74-76F6-58694474D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F611B54-6ACF-EE27-16B4-0D40159318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E76BE3A-0F1C-2D4D-B0A4-A5754EDE1C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28311" y="0"/>
            <a:ext cx="5363689" cy="6858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7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21977D5E-25A8-6B99-1926-9302638582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88F1AD5-6817-0C0A-7111-C208F9BD87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95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BBDB8B3C-50EE-13C9-7CEE-AF994126D6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CFA298B-7026-28EF-D197-66B5B1CF9D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53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AEEC1AC1-3CEF-1397-EBB9-F49C320695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chemeClr val="bg1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40E65E3-CDAB-E4DB-3463-9E5B80743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062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EB81F6-9242-B9DB-ECE4-F0FE09CDA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E3D5AAE-6948-02CC-E009-6D2F899C2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69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2 редактируемый фон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EB81F6-9242-B9DB-ECE4-F0FE09CDA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438" y="5781686"/>
            <a:ext cx="5275262" cy="64132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35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  <a:lvl2pPr>
              <a:defRPr sz="2350" b="0" i="0">
                <a:solidFill>
                  <a:schemeClr val="bg1"/>
                </a:solidFill>
              </a:defRPr>
            </a:lvl2pPr>
            <a:lvl3pPr>
              <a:defRPr sz="2350" b="0" i="0">
                <a:solidFill>
                  <a:schemeClr val="bg1"/>
                </a:solidFill>
              </a:defRPr>
            </a:lvl3pPr>
            <a:lvl4pPr>
              <a:defRPr sz="2350" b="0" i="0">
                <a:solidFill>
                  <a:schemeClr val="bg1"/>
                </a:solidFill>
              </a:defRPr>
            </a:lvl4pPr>
            <a:lvl5pPr>
              <a:defRPr sz="23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E3D5AAE-6948-02CC-E009-6D2F899C2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438" y="3865750"/>
            <a:ext cx="5275814" cy="1915936"/>
          </a:xfrm>
        </p:spPr>
        <p:txBody>
          <a:bodyPr>
            <a:noAutofit/>
          </a:bodyPr>
          <a:lstStyle>
            <a:lvl1pPr>
              <a:lnSpc>
                <a:spcPts val="4800"/>
              </a:lnSpc>
              <a:defRPr>
                <a:solidFill>
                  <a:srgbClr val="00288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BA88B5-FFA1-3FBB-0FD2-1B2A1F04D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229235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 dirty="0"/>
              <a:t>фон</a:t>
            </a:r>
            <a:endParaRPr lang="en-RU" dirty="0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22A6010-155B-1E70-8BE7-20C76E08E1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3283" y="1721922"/>
            <a:ext cx="6408717" cy="6020790"/>
          </a:xfrm>
        </p:spPr>
        <p:txBody>
          <a:bodyPr anchor="ctr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ru-RU" dirty="0"/>
              <a:t>Фото в </a:t>
            </a:r>
            <a:r>
              <a:rPr lang="ru-RU" dirty="0" err="1"/>
              <a:t>обтравке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5638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21C68-8C41-9CDA-16DA-C3D0DCB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C836-20C1-E1E0-B6EE-19AD6930E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A0D4C-FEC9-B264-0D44-731F688E1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10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2882"/>
                </a:solidFill>
                <a:latin typeface="VTB Group UI Book" panose="020B0503040504020204" pitchFamily="34" charset="77"/>
              </a:defRPr>
            </a:lvl1pPr>
          </a:lstStyle>
          <a:p>
            <a:fld id="{A1DCE0B1-5DBF-8D41-A7E4-EFCE8AC674AD}" type="datetimeFigureOut">
              <a:rPr lang="en-RU" smtClean="0"/>
              <a:pPr/>
              <a:t>4/30/25</a:t>
            </a:fld>
            <a:endParaRPr lang="en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DCC5-7D96-8D48-9B58-91F519B30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05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RU" sz="700" b="0" i="0" kern="1200" dirty="0">
                <a:solidFill>
                  <a:srgbClr val="002882"/>
                </a:solidFill>
                <a:latin typeface="VTB Group UI Book" panose="020B0503040504020204" pitchFamily="34" charset="77"/>
                <a:ea typeface="+mn-ea"/>
                <a:cs typeface="+mn-cs"/>
              </a:defRPr>
            </a:lvl1pPr>
          </a:lstStyle>
          <a:p>
            <a:endParaRPr lang="en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DFC31-C4CF-70B6-F4B4-1C0B399F2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846" y="63638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lang="en-RU" sz="700" b="0" i="0" kern="1200" smtClean="0">
                <a:solidFill>
                  <a:srgbClr val="002882"/>
                </a:solidFill>
                <a:latin typeface="VTB Group UI Book" panose="020B0503040504020204" pitchFamily="34" charset="77"/>
                <a:ea typeface="+mn-ea"/>
                <a:cs typeface="+mn-cs"/>
              </a:defRPr>
            </a:lvl1pPr>
          </a:lstStyle>
          <a:p>
            <a:fld id="{D251FD00-0473-3548-B3A1-E62B581EDDB2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8224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RU" sz="4600" b="0" i="0" kern="1200" dirty="0">
          <a:solidFill>
            <a:schemeClr val="tx1"/>
          </a:solidFill>
          <a:latin typeface="VTB Group UI Medium" panose="020B0503040504020204" pitchFamily="34" charset="77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ts val="4900"/>
        </a:lnSpc>
        <a:spcBef>
          <a:spcPts val="1000"/>
        </a:spcBef>
        <a:buFont typeface="Arial" panose="020B0604020202020204" pitchFamily="34" charset="0"/>
        <a:buNone/>
        <a:defRPr sz="4600" b="0" i="0" kern="1200">
          <a:solidFill>
            <a:schemeClr val="tx1"/>
          </a:solidFill>
          <a:latin typeface="VTB Group UI Medium" panose="020B0503040504020204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VTB Group UI Book" panose="020B0503040504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GB" sz="2350" b="0" i="0" kern="1200" dirty="0">
          <a:solidFill>
            <a:schemeClr val="tx1"/>
          </a:solidFill>
          <a:latin typeface="VTB Group UI Book" panose="020B0503040504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VTB Group UI Book" panose="020B0503040504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VTB Group UI Book" panose="020B050304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0144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969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EF035-8EE2-1E42-A159-A7B10F520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7675" y="2471032"/>
            <a:ext cx="5376862" cy="1915936"/>
          </a:xfrm>
        </p:spPr>
        <p:txBody>
          <a:bodyPr/>
          <a:lstStyle/>
          <a:p>
            <a:pPr marL="228600">
              <a:lnSpc>
                <a:spcPts val="3801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b="1" spc="-1" dirty="0">
                <a:latin typeface="VTB Group Bold" panose="020B0803050504020204" pitchFamily="34" charset="-52"/>
              </a:rPr>
              <a:t>Кейс от Банка ВТБ для </a:t>
            </a:r>
            <a:r>
              <a:rPr lang="ru-RU" b="1" spc="-1" dirty="0" err="1">
                <a:latin typeface="VTB Group Bold" panose="020B0803050504020204" pitchFamily="34" charset="-52"/>
              </a:rPr>
              <a:t>S</a:t>
            </a:r>
            <a:r>
              <a:rPr lang="en-US" b="1" spc="-1" dirty="0" err="1">
                <a:latin typeface="VTB Group Bold" panose="020B0803050504020204" pitchFamily="34" charset="-52"/>
              </a:rPr>
              <a:t>killcase</a:t>
            </a:r>
            <a:endParaRPr lang="en-RU" b="1" spc="-1" dirty="0">
              <a:latin typeface="VTB Group Bold" panose="020B0803050504020204" pitchFamily="34" charset="-52"/>
            </a:endParaRP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1F2A4FB6-FF12-8AEF-DED3-173D0D9DFF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550" y="1211283"/>
            <a:ext cx="7089775" cy="56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0580" y="263330"/>
            <a:ext cx="5616082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RU"/>
            </a:defPPr>
            <a:lvl1pPr defTabSz="9329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2245" b="0" i="0">
                <a:solidFill>
                  <a:srgbClr val="002882"/>
                </a:solidFill>
                <a:latin typeface="VTB Group Bold" panose="020B0803050504020204" pitchFamily="34" charset="-52"/>
              </a:defRPr>
            </a:lvl1pPr>
          </a:lstStyle>
          <a:p>
            <a:pPr marL="0" marR="0" lvl="0" indent="0" algn="l" defTabSz="9329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45" b="1" i="0" u="none" strike="noStrike" kern="1200" cap="none" spc="0" normalizeH="0" baseline="0" noProof="0" dirty="0">
                <a:ln>
                  <a:noFill/>
                </a:ln>
                <a:solidFill>
                  <a:srgbClr val="0A2896"/>
                </a:solidFill>
                <a:effectLst/>
                <a:uLnTx/>
                <a:uFillTx/>
                <a:latin typeface="VTB Group Bold" panose="020B0803050504020204" pitchFamily="34" charset="-52"/>
                <a:ea typeface="Helvetica Neue Medium"/>
                <a:cs typeface="Helvetica Neue Medium"/>
                <a:sym typeface="Helvetica Neue"/>
              </a:rPr>
              <a:t>Постановка задачи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20580" y="1450640"/>
            <a:ext cx="0" cy="4500000"/>
          </a:xfrm>
          <a:prstGeom prst="line">
            <a:avLst/>
          </a:prstGeom>
          <a:noFill/>
          <a:ln w="25400" cap="flat">
            <a:gradFill>
              <a:gsLst>
                <a:gs pos="0">
                  <a:srgbClr val="00AAFF"/>
                </a:gs>
                <a:gs pos="72000">
                  <a:srgbClr val="AF01FF"/>
                </a:gs>
              </a:gsLst>
              <a:lin ang="5400000" scaled="1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954982" y="1167666"/>
            <a:ext cx="5974447" cy="4965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Вы проходите интервью на вакансию клиентского менеджера.</a:t>
            </a: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Для проверки компетенций вам задают вопросы, связанные с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5 ключевыми навыками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: навыки продаж, клиентоориентированность, добросовестность и честность,  дисциплинированность и исполнительность,  способность к обучению.</a:t>
            </a: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Ответьте письменно на каждый из представленных вопросов в блоках оценки компетенций. Итоговый результат работы – файл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Word, Excel </a:t>
            </a:r>
            <a:r>
              <a:rPr lang="ru-RU" sz="1600" b="1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или </a:t>
            </a:r>
            <a:r>
              <a:rPr lang="en-US" sz="1600" b="1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PowerPoint </a:t>
            </a:r>
            <a:r>
              <a:rPr lang="ru-RU" sz="1600" b="1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с ответами на вопросы.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TB Group Book" panose="020B0503040504020204" pitchFamily="34" charset="-52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buFontTx/>
              <a:buChar char="∕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Ответ на вопрос должен быть развернутым, содержать в себе детали, примеры должны быть релевантными. Односложные ответы оцениваются на минимальный балл.</a:t>
            </a:r>
          </a:p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buFontTx/>
              <a:buChar char="∕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При ответе на ситуационные вопросы ("приведите пример, когда...") используйте методику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STAR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1600" b="1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см.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Приложение 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)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Пример задач клиентского менеджера, выполняемого функционала можно найти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в Приложении 2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1E7CAC36-D097-BD9B-6DB3-2F98A8999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8311" y="0"/>
            <a:ext cx="5363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5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DFA1A-E837-9C34-54DB-0AF28C4C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A9DE2-90F3-50E3-5173-B1A17F01FD3F}"/>
              </a:ext>
            </a:extLst>
          </p:cNvPr>
          <p:cNvSpPr txBox="1"/>
          <p:nvPr/>
        </p:nvSpPr>
        <p:spPr>
          <a:xfrm>
            <a:off x="620580" y="263330"/>
            <a:ext cx="5616082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RU"/>
            </a:defPPr>
            <a:lvl1pPr defTabSz="9329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2245" b="0" i="0">
                <a:solidFill>
                  <a:srgbClr val="002882"/>
                </a:solidFill>
                <a:latin typeface="VTB Group Bold" panose="020B0803050504020204" pitchFamily="34" charset="-52"/>
              </a:defRPr>
            </a:lvl1pPr>
          </a:lstStyle>
          <a:p>
            <a:pPr marL="0" marR="0" lvl="0" indent="0" algn="l" defTabSz="9329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45" b="1" i="0" u="none" strike="noStrike" kern="1200" cap="none" spc="0" normalizeH="0" baseline="0" noProof="0" dirty="0">
                <a:ln>
                  <a:noFill/>
                </a:ln>
                <a:solidFill>
                  <a:srgbClr val="0A2896"/>
                </a:solidFill>
                <a:effectLst/>
                <a:uLnTx/>
                <a:uFillTx/>
                <a:latin typeface="VTB Group Bold" panose="020B0803050504020204" pitchFamily="34" charset="-52"/>
                <a:ea typeface="Helvetica Neue Medium"/>
                <a:cs typeface="Helvetica Neue Medium"/>
                <a:sym typeface="Helvetica Neue"/>
              </a:rPr>
              <a:t>Вопросы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253C2D1-C0D4-C2E6-79A1-F80B077F0BB3}"/>
              </a:ext>
            </a:extLst>
          </p:cNvPr>
          <p:cNvCxnSpPr/>
          <p:nvPr/>
        </p:nvCxnSpPr>
        <p:spPr>
          <a:xfrm>
            <a:off x="620580" y="1450640"/>
            <a:ext cx="0" cy="4500000"/>
          </a:xfrm>
          <a:prstGeom prst="line">
            <a:avLst/>
          </a:prstGeom>
          <a:noFill/>
          <a:ln w="25400" cap="flat">
            <a:gradFill>
              <a:gsLst>
                <a:gs pos="0">
                  <a:srgbClr val="00AAFF"/>
                </a:gs>
                <a:gs pos="72000">
                  <a:srgbClr val="AF01FF"/>
                </a:gs>
              </a:gsLst>
              <a:lin ang="5400000" scaled="1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5D66C7E-4516-A9CD-63EB-F38FF9C1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190906"/>
              </p:ext>
            </p:extLst>
          </p:nvPr>
        </p:nvGraphicFramePr>
        <p:xfrm>
          <a:off x="963618" y="1450640"/>
          <a:ext cx="10607802" cy="464076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56832">
                  <a:extLst>
                    <a:ext uri="{9D8B030D-6E8A-4147-A177-3AD203B41FA5}">
                      <a16:colId xmlns:a16="http://schemas.microsoft.com/office/drawing/2014/main" val="3360496717"/>
                    </a:ext>
                  </a:extLst>
                </a:gridCol>
                <a:gridCol w="8150970">
                  <a:extLst>
                    <a:ext uri="{9D8B030D-6E8A-4147-A177-3AD203B41FA5}">
                      <a16:colId xmlns:a16="http://schemas.microsoft.com/office/drawing/2014/main" val="513185982"/>
                    </a:ext>
                  </a:extLst>
                </a:gridCol>
              </a:tblGrid>
              <a:tr h="943752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Навыки продаж </a:t>
                      </a:r>
                      <a:b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endParaRPr lang="ru-RU" sz="1100" b="1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Опишите своими словами, какие этапы продаж вы знаете. Назовите их примерную последовательность. 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Какие этапы на ваш взгляд являются самыми сложными и почему?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Приведите пример, когда вы пытались убедить другого человека в чем-либо? Какие инструменты / </a:t>
                      </a:r>
                      <a:r>
                        <a:rPr lang="ru-RU" sz="1100" b="0" u="none" strike="noStrike" cap="none" spc="0" baseline="0" dirty="0" err="1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лайфхаки</a:t>
                      </a: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 вам помогли убедить собеседника?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Приведите пример, когда вам не удалось убедить другого человека в чем-либо. Как вы считаете почему это произошло, чего не хватило для того, чтобы убедить оппонента?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267717"/>
                  </a:ext>
                </a:extLst>
              </a:tr>
              <a:tr h="573307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Клиентоориентированность</a:t>
                      </a:r>
                      <a:endParaRPr lang="ru-RU" sz="1100" b="1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Вспомните ситуацию когда другой человек вам грубил, торопил, как вы поступали?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Приведите примеры конфликтных ситуаций в работе / учебе, и как вы их решали?       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Что для вас является индикатором успеха во взаимодействии с другими людьми?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162614"/>
                  </a:ext>
                </a:extLst>
              </a:tr>
              <a:tr h="996673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Добросовестность, честность </a:t>
                      </a:r>
                      <a:endParaRPr lang="ru-RU" sz="1100" b="1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Приведите пример, когда вы совершили ошибку в работе / учебе и как разрешилась ситуация?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 вы думаете, почему клиенты не платят по кредитам?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Представьте ситуацию, что вы работает в банке и ваш коллега нарушил регламенты и правила во время работы,  вы были свидетелем данного нарушения, какие ваши действия?    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Представьте ситуацию, что вы работает в банке, и вашими постоянными клиентами является семейная пара. К вам пришел муж и попросил сделать выписку со счета жены для предоставления в визовый центр. Ваши действия?                                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668893"/>
                  </a:ext>
                </a:extLst>
              </a:tr>
              <a:tr h="626228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Дисциплинированность, исполнительность </a:t>
                      </a:r>
                      <a:endParaRPr lang="ru-RU" sz="1100" b="1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Приведите пример, когда вам не удалось выполнить задание в срок? Что вы предприняли?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 вы работаете в режиме многозадачности, с большим объемом информации и в условиях частых изменений?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 поступите, если ваш коллега заболел, руководитель меняет график работы и говорит вам о том, что необходимо будет выйти в день, на который у вас запланированы личные задачи?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81231"/>
                  </a:ext>
                </a:extLst>
              </a:tr>
              <a:tr h="802630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Способность к обучению  </a:t>
                      </a:r>
                      <a:endParaRPr lang="ru-RU" sz="1100" b="1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Что вы предпринимаете для своего развития?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Какое профессиональное обучение вы прошли за последний год? 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Получилось ли применить полученные знания?  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Легко ли вам даются процессы адаптации и обучения в новом коллективе? Какие сложности вы испытывали, а что давалось легко?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566693"/>
                  </a:ext>
                </a:extLst>
              </a:tr>
              <a:tr h="361625">
                <a:tc>
                  <a:txBody>
                    <a:bodyPr/>
                    <a:lstStyle/>
                    <a:p>
                      <a:pPr marL="0" marR="0" indent="0" algn="ctr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i="1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Дополнительные вопросы по продуктам банка</a:t>
                      </a:r>
                      <a:endParaRPr lang="ru-RU" sz="1100" b="1" i="1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Какие продукты Банка ВТБ и выгодные условия по ним можно предложить студенту, выпускнику вуза / ссуза?</a:t>
                      </a:r>
                      <a:b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</a:br>
                      <a:r>
                        <a:rPr lang="ru-RU" sz="1100" b="0" u="none" strike="noStrike" cap="none" spc="0" baseline="0" dirty="0"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- Как вам кажется, каких продуктов не хватает у Банка ВТБ для предложения студентам и выпускникам вуза / ссуза?</a:t>
                      </a:r>
                      <a:endParaRPr lang="ru-RU" sz="1100" b="0" i="0" u="none" strike="noStrike" cap="none" spc="0" baseline="0" dirty="0">
                        <a:solidFill>
                          <a:srgbClr val="00206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8820" marR="8820" marT="882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66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7169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4803-7017-DDC0-0518-C9F1D053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D628AE-F8EF-F866-AFF1-307516C065E6}"/>
              </a:ext>
            </a:extLst>
          </p:cNvPr>
          <p:cNvSpPr txBox="1"/>
          <p:nvPr/>
        </p:nvSpPr>
        <p:spPr>
          <a:xfrm>
            <a:off x="620580" y="263330"/>
            <a:ext cx="5616082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RU"/>
            </a:defPPr>
            <a:lvl1pPr defTabSz="9329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2245" b="0" i="0">
                <a:solidFill>
                  <a:srgbClr val="002882"/>
                </a:solidFill>
                <a:latin typeface="VTB Group Bold" panose="020B0803050504020204" pitchFamily="34" charset="-52"/>
              </a:defRPr>
            </a:lvl1pPr>
          </a:lstStyle>
          <a:p>
            <a:pPr marL="0" marR="0" lvl="0" indent="0" algn="l" defTabSz="9329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45" b="1" i="0" u="none" strike="noStrike" kern="1200" cap="none" spc="0" normalizeH="0" baseline="0" noProof="0" dirty="0">
                <a:ln>
                  <a:noFill/>
                </a:ln>
                <a:solidFill>
                  <a:srgbClr val="0A2896"/>
                </a:solidFill>
                <a:effectLst/>
                <a:uLnTx/>
                <a:uFillTx/>
                <a:latin typeface="VTB Group Bold" panose="020B0803050504020204" pitchFamily="34" charset="-52"/>
                <a:ea typeface="Helvetica Neue Medium"/>
                <a:cs typeface="Helvetica Neue Medium"/>
                <a:sym typeface="Helvetica Neue"/>
              </a:rPr>
              <a:t>Приложение 1 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0C2C84-C6E8-8865-920C-745F5B19710E}"/>
              </a:ext>
            </a:extLst>
          </p:cNvPr>
          <p:cNvCxnSpPr/>
          <p:nvPr/>
        </p:nvCxnSpPr>
        <p:spPr>
          <a:xfrm>
            <a:off x="620580" y="1179000"/>
            <a:ext cx="0" cy="4500000"/>
          </a:xfrm>
          <a:prstGeom prst="line">
            <a:avLst/>
          </a:prstGeom>
          <a:noFill/>
          <a:ln w="25400" cap="flat">
            <a:gradFill>
              <a:gsLst>
                <a:gs pos="0">
                  <a:srgbClr val="00AAFF"/>
                </a:gs>
                <a:gs pos="72000">
                  <a:srgbClr val="AF01FF"/>
                </a:gs>
              </a:gsLst>
              <a:lin ang="5400000" scaled="1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6AE24861-5C1B-44F2-AA6F-96242ADAA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3968" y="0"/>
            <a:ext cx="5363689" cy="6858000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CA36419-575B-CA8C-5C3F-BE8560D2C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53511"/>
              </p:ext>
            </p:extLst>
          </p:nvPr>
        </p:nvGraphicFramePr>
        <p:xfrm>
          <a:off x="730992" y="2539450"/>
          <a:ext cx="7462976" cy="286791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45953">
                  <a:extLst>
                    <a:ext uri="{9D8B030D-6E8A-4147-A177-3AD203B41FA5}">
                      <a16:colId xmlns:a16="http://schemas.microsoft.com/office/drawing/2014/main" val="66399042"/>
                    </a:ext>
                  </a:extLst>
                </a:gridCol>
                <a:gridCol w="5617023">
                  <a:extLst>
                    <a:ext uri="{9D8B030D-6E8A-4147-A177-3AD203B41FA5}">
                      <a16:colId xmlns:a16="http://schemas.microsoft.com/office/drawing/2014/main" val="1716839813"/>
                    </a:ext>
                  </a:extLst>
                </a:gridCol>
              </a:tblGrid>
              <a:tr h="713343">
                <a:tc>
                  <a:txBody>
                    <a:bodyPr/>
                    <a:lstStyle/>
                    <a:p>
                      <a:pPr algn="ctr" fontAlgn="b"/>
                      <a:r>
                        <a:rPr lang="en" sz="11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S (situation)</a:t>
                      </a:r>
                      <a:endParaRPr lang="en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Описание ситуации в общем контексте (кто, что, где, когда и как) и обстоятельства, имеющие к ней отношение (проблемы, сложности и т.п.)</a:t>
                      </a:r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– </a:t>
                      </a:r>
                      <a:r>
                        <a:rPr lang="ru-RU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Расскажите о ситуации, в которой…</a:t>
                      </a:r>
                      <a:endParaRPr lang="ru-RU" sz="1100" b="0" i="1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45937"/>
                  </a:ext>
                </a:extLst>
              </a:tr>
              <a:tr h="898000">
                <a:tc>
                  <a:txBody>
                    <a:bodyPr/>
                    <a:lstStyle/>
                    <a:p>
                      <a:pPr algn="ctr" fontAlgn="b"/>
                      <a:r>
                        <a:rPr lang="en" sz="11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T (Task)</a:t>
                      </a:r>
                      <a:endParaRPr lang="en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Краткое описание выполненного задания с указанием конкретных трудностей или ограничений, которые пришлось преодолеть (например, сжатые сроки, затраты, другие непредвиденные обстоятельства)</a:t>
                      </a:r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– </a:t>
                      </a:r>
                      <a:r>
                        <a:rPr lang="ru-RU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Какая задача перед вами стояла?</a:t>
                      </a:r>
                      <a:endParaRPr lang="ru-RU" sz="1100" b="0" i="1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538765"/>
                  </a:ext>
                </a:extLst>
              </a:tr>
              <a:tr h="713343">
                <a:tc>
                  <a:txBody>
                    <a:bodyPr/>
                    <a:lstStyle/>
                    <a:p>
                      <a:pPr algn="ctr" fontAlgn="b"/>
                      <a:r>
                        <a:rPr lang="en" sz="11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A(Action)</a:t>
                      </a:r>
                      <a:endParaRPr lang="en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Описание конкретных действий, предпринятых для успешного выполнения поставленного перед ним задания</a:t>
                      </a:r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– </a:t>
                      </a:r>
                      <a:r>
                        <a:rPr lang="ru-RU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Что вы сделали?</a:t>
                      </a:r>
                      <a:endParaRPr lang="ru-RU" sz="1100" b="0" i="1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12653"/>
                  </a:ext>
                </a:extLst>
              </a:tr>
              <a:tr h="543224">
                <a:tc>
                  <a:txBody>
                    <a:bodyPr/>
                    <a:lstStyle/>
                    <a:p>
                      <a:pPr algn="ctr" fontAlgn="b"/>
                      <a:r>
                        <a:rPr lang="en" sz="11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R(Result)</a:t>
                      </a:r>
                      <a:endParaRPr lang="en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Описание изменений, к которым привели действия и их эффективность </a:t>
                      </a:r>
                      <a:endParaRPr lang="ru-RU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– </a:t>
                      </a:r>
                      <a:r>
                        <a:rPr lang="ru-RU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Чем все закончилось?</a:t>
                      </a:r>
                      <a:endParaRPr lang="ru-RU" sz="1100" b="0" i="1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7073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3A948F-0FAF-7581-DC59-4CF373ECCE0F}"/>
              </a:ext>
            </a:extLst>
          </p:cNvPr>
          <p:cNvSpPr txBox="1"/>
          <p:nvPr/>
        </p:nvSpPr>
        <p:spPr>
          <a:xfrm>
            <a:off x="620580" y="1301399"/>
            <a:ext cx="906633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2060"/>
                </a:solidFill>
                <a:effectLst/>
                <a:latin typeface="Google Sans"/>
              </a:rPr>
              <a:t>Метод оценки </a:t>
            </a:r>
            <a:r>
              <a:rPr lang="en" b="1" i="0" dirty="0">
                <a:solidFill>
                  <a:srgbClr val="002060"/>
                </a:solidFill>
                <a:effectLst/>
                <a:latin typeface="Google Sans"/>
              </a:rPr>
              <a:t>STAR </a:t>
            </a:r>
            <a:r>
              <a:rPr lang="en" b="0" i="0" dirty="0">
                <a:solidFill>
                  <a:srgbClr val="002060"/>
                </a:solidFill>
                <a:effectLst/>
                <a:latin typeface="Google Sans"/>
              </a:rPr>
              <a:t>- </a:t>
            </a:r>
            <a:r>
              <a:rPr lang="ru-RU" b="0" i="0" dirty="0">
                <a:solidFill>
                  <a:srgbClr val="002060"/>
                </a:solidFill>
                <a:effectLst/>
                <a:latin typeface="Google Sans"/>
              </a:rPr>
              <a:t>это акроним, обозначающий Ситуацию (</a:t>
            </a:r>
            <a:r>
              <a:rPr lang="en" b="0" i="0" dirty="0">
                <a:solidFill>
                  <a:srgbClr val="002060"/>
                </a:solidFill>
                <a:effectLst/>
                <a:latin typeface="Google Sans"/>
              </a:rPr>
              <a:t>Situation), </a:t>
            </a:r>
            <a:r>
              <a:rPr lang="ru-RU" b="0" i="0" dirty="0">
                <a:solidFill>
                  <a:srgbClr val="002060"/>
                </a:solidFill>
                <a:effectLst/>
                <a:latin typeface="Google Sans"/>
              </a:rPr>
              <a:t>Задачу (</a:t>
            </a:r>
            <a:r>
              <a:rPr lang="en" b="0" i="0" dirty="0">
                <a:solidFill>
                  <a:srgbClr val="002060"/>
                </a:solidFill>
                <a:effectLst/>
                <a:latin typeface="Google Sans"/>
              </a:rPr>
              <a:t>Task), </a:t>
            </a:r>
            <a:r>
              <a:rPr lang="ru-RU" b="0" i="0" dirty="0">
                <a:solidFill>
                  <a:srgbClr val="002060"/>
                </a:solidFill>
                <a:effectLst/>
                <a:latin typeface="Google Sans"/>
              </a:rPr>
              <a:t>Действие (</a:t>
            </a:r>
            <a:r>
              <a:rPr lang="en" b="0" i="0" dirty="0">
                <a:solidFill>
                  <a:srgbClr val="002060"/>
                </a:solidFill>
                <a:effectLst/>
                <a:latin typeface="Google Sans"/>
              </a:rPr>
              <a:t>Action), </a:t>
            </a:r>
            <a:r>
              <a:rPr lang="ru-RU" b="0" i="0" dirty="0">
                <a:solidFill>
                  <a:srgbClr val="002060"/>
                </a:solidFill>
                <a:effectLst/>
                <a:latin typeface="Google Sans"/>
              </a:rPr>
              <a:t>и Результат (</a:t>
            </a:r>
            <a:r>
              <a:rPr lang="en" b="0" i="0" dirty="0">
                <a:solidFill>
                  <a:srgbClr val="002060"/>
                </a:solidFill>
                <a:effectLst/>
                <a:latin typeface="Google Sans"/>
              </a:rPr>
              <a:t>Result). </a:t>
            </a:r>
            <a:r>
              <a:rPr lang="ru-RU" b="0" i="0" dirty="0">
                <a:solidFill>
                  <a:srgbClr val="002060"/>
                </a:solidFill>
                <a:effectLst/>
                <a:latin typeface="Google Sans"/>
              </a:rPr>
              <a:t>Методика позволяет конкретно и подробно рассказать о своем прошлом опыте</a:t>
            </a:r>
            <a:r>
              <a:rPr lang="ru-RU" dirty="0">
                <a:solidFill>
                  <a:srgbClr val="002060"/>
                </a:solidFill>
                <a:latin typeface="Google Sans"/>
              </a:rPr>
              <a:t>.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877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620580" y="1450640"/>
            <a:ext cx="0" cy="4500000"/>
          </a:xfrm>
          <a:prstGeom prst="line">
            <a:avLst/>
          </a:prstGeom>
          <a:noFill/>
          <a:ln w="25400" cap="flat">
            <a:gradFill>
              <a:gsLst>
                <a:gs pos="0">
                  <a:srgbClr val="00AAFF"/>
                </a:gs>
                <a:gs pos="72000">
                  <a:srgbClr val="AF01FF"/>
                </a:gs>
              </a:gsLst>
              <a:lin ang="5400000" scaled="1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954983" y="2183329"/>
            <a:ext cx="5625112" cy="293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Задачи и функционал клиентского менеджера:</a:t>
            </a:r>
          </a:p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Tx/>
              <a:buFontTx/>
              <a:buChar char="∕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TB Group Book" panose="020B0503040504020204" pitchFamily="34" charset="-52"/>
                <a:ea typeface="Helvetica Neue"/>
                <a:cs typeface="Helvetica Neue"/>
                <a:sym typeface="Helvetica Neue"/>
              </a:rPr>
              <a:t>Комплексное предложение, консультирование и продажа финансовых продуктов клиентам банка, активные продажи и кросс-продажи;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Tx/>
              <a:buChar char="∕"/>
              <a:defRPr/>
            </a:pPr>
            <a:r>
              <a:rPr lang="ru-RU" sz="1600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</a:rPr>
              <a:t>Проведение презентаций, оформление финансовых продуктов на территории организаций для зарплатных и корпоративных клиентов;</a:t>
            </a:r>
            <a:endParaRPr lang="ru-RU" sz="1600" dirty="0">
              <a:solidFill>
                <a:srgbClr val="002060"/>
              </a:solidFill>
              <a:latin typeface="VTB Group Book" panose="020B0503040504020204" pitchFamily="34" charset="-52"/>
              <a:ea typeface="Helvetica Neue"/>
              <a:cs typeface="Helvetica Neue"/>
              <a:sym typeface="Helvetica Neue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Tx/>
              <a:buChar char="∕"/>
              <a:defRPr/>
            </a:pPr>
            <a:r>
              <a:rPr lang="ru-RU" sz="1600" dirty="0">
                <a:solidFill>
                  <a:srgbClr val="002060"/>
                </a:solidFill>
                <a:latin typeface="VTB Group Book" panose="020B0503040504020204" pitchFamily="34" charset="-52"/>
                <a:ea typeface="Helvetica Neue"/>
                <a:cs typeface="Helvetica Neue"/>
              </a:rPr>
              <a:t>Предоставление клиентам сервиса высокого уровня, повышение клиентской лояльности при работе с ВТБ.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1E7CAC36-D097-BD9B-6DB3-2F98A8999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8311" y="0"/>
            <a:ext cx="536368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B48E5-C993-4ECF-0862-46A122BD8C09}"/>
              </a:ext>
            </a:extLst>
          </p:cNvPr>
          <p:cNvSpPr txBox="1"/>
          <p:nvPr/>
        </p:nvSpPr>
        <p:spPr>
          <a:xfrm>
            <a:off x="620580" y="263330"/>
            <a:ext cx="5616082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RU"/>
            </a:defPPr>
            <a:lvl1pPr defTabSz="9329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2245" b="0" i="0">
                <a:solidFill>
                  <a:srgbClr val="002882"/>
                </a:solidFill>
                <a:latin typeface="VTB Group Bold" panose="020B0803050504020204" pitchFamily="34" charset="-52"/>
              </a:defRPr>
            </a:lvl1pPr>
          </a:lstStyle>
          <a:p>
            <a:pPr marL="0" marR="0" lvl="0" indent="0" algn="l" defTabSz="9329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45" b="1" i="0" u="none" strike="noStrike" kern="1200" cap="none" spc="0" normalizeH="0" baseline="0" noProof="0" dirty="0">
                <a:ln>
                  <a:noFill/>
                </a:ln>
                <a:solidFill>
                  <a:srgbClr val="0A2896"/>
                </a:solidFill>
                <a:effectLst/>
                <a:uLnTx/>
                <a:uFillTx/>
                <a:latin typeface="VTB Group Bold" panose="020B0803050504020204" pitchFamily="34" charset="-52"/>
                <a:ea typeface="Helvetica Neue Medium"/>
                <a:cs typeface="Helvetica Neue Medium"/>
                <a:sym typeface="Helvetica Neue"/>
              </a:rPr>
              <a:t>Приложение 2 </a:t>
            </a:r>
          </a:p>
        </p:txBody>
      </p:sp>
    </p:spTree>
    <p:extLst>
      <p:ext uri="{BB962C8B-B14F-4D97-AF65-F5344CB8AC3E}">
        <p14:creationId xmlns:p14="http://schemas.microsoft.com/office/powerpoint/2010/main" val="35338690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VTB_Template" id="{4C984D50-7A81-B340-817D-D87C2E8DDC90}" vid="{57A1C0C0-22F8-2F4F-BA4C-EB1707E31A2F}"/>
    </a:ext>
  </a:extLst>
</a:theme>
</file>

<file path=ppt/theme/theme2.xml><?xml version="1.0" encoding="utf-8"?>
<a:theme xmlns:a="http://schemas.openxmlformats.org/drawingml/2006/main" name="3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756</Words>
  <Application>Microsoft Macintosh PowerPoint</Application>
  <PresentationFormat>Широкоэкранный</PresentationFormat>
  <Paragraphs>40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9" baseType="lpstr">
      <vt:lpstr>Arial</vt:lpstr>
      <vt:lpstr>Calibri</vt:lpstr>
      <vt:lpstr>Google Sans</vt:lpstr>
      <vt:lpstr>Helvetica Neue</vt:lpstr>
      <vt:lpstr>Helvetica Neue Light</vt:lpstr>
      <vt:lpstr>Helvetica Neue Medium</vt:lpstr>
      <vt:lpstr>Muller Medium</vt:lpstr>
      <vt:lpstr>Muller Regular</vt:lpstr>
      <vt:lpstr>VTB Group Bold</vt:lpstr>
      <vt:lpstr>VTB Group Book</vt:lpstr>
      <vt:lpstr>VTB Group UI Book</vt:lpstr>
      <vt:lpstr>VTB Group UI Medium</vt:lpstr>
      <vt:lpstr>1_Тема Office</vt:lpstr>
      <vt:lpstr>3_White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5</cp:revision>
  <dcterms:created xsi:type="dcterms:W3CDTF">2025-04-30T19:41:35Z</dcterms:created>
  <dcterms:modified xsi:type="dcterms:W3CDTF">2025-04-30T20:58:50Z</dcterms:modified>
</cp:coreProperties>
</file>